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63" r:id="rId3"/>
    <p:sldId id="270" r:id="rId4"/>
    <p:sldId id="269" r:id="rId5"/>
    <p:sldId id="267" r:id="rId6"/>
    <p:sldId id="274" r:id="rId7"/>
    <p:sldId id="281" r:id="rId8"/>
    <p:sldId id="279" r:id="rId9"/>
    <p:sldId id="284" r:id="rId10"/>
    <p:sldId id="285" r:id="rId11"/>
    <p:sldId id="288" r:id="rId12"/>
    <p:sldId id="289" r:id="rId13"/>
    <p:sldId id="286" r:id="rId14"/>
    <p:sldId id="282" r:id="rId15"/>
    <p:sldId id="291" r:id="rId16"/>
    <p:sldId id="262" r:id="rId17"/>
    <p:sldId id="292" r:id="rId18"/>
    <p:sldId id="273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28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34A523-5E8E-5B41-A7CC-A4F7C96EB10A}">
          <p14:sldIdLst>
            <p14:sldId id="256"/>
            <p14:sldId id="263"/>
            <p14:sldId id="270"/>
            <p14:sldId id="269"/>
            <p14:sldId id="267"/>
            <p14:sldId id="274"/>
            <p14:sldId id="281"/>
            <p14:sldId id="279"/>
            <p14:sldId id="284"/>
            <p14:sldId id="285"/>
            <p14:sldId id="288"/>
            <p14:sldId id="289"/>
            <p14:sldId id="286"/>
            <p14:sldId id="282"/>
            <p14:sldId id="291"/>
            <p14:sldId id="262"/>
            <p14:sldId id="292"/>
            <p14:sldId id="273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28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586" autoAdjust="0"/>
  </p:normalViewPr>
  <p:slideViewPr>
    <p:cSldViewPr snapToGrid="0" snapToObjects="1">
      <p:cViewPr varScale="1">
        <p:scale>
          <a:sx n="119" d="100"/>
          <a:sy n="119" d="100"/>
        </p:scale>
        <p:origin x="-4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2ABB1-EBAF-0A4D-A34F-13748DA27038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707D2-2AAE-714D-B870-6CB24E54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3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Relationship Id="rId3" Type="http://schemas.openxmlformats.org/officeDocument/2006/relationships/hyperlink" Target="http://everybodywalk.org/documentary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During</a:t>
            </a:r>
            <a:r>
              <a:rPr lang="en-US" baseline="0" dirty="0" smtClean="0"/>
              <a:t> my stay on Ritsumeikan University I worked on two different projects:</a:t>
            </a:r>
          </a:p>
          <a:p>
            <a:r>
              <a:rPr lang="en-US" baseline="0" dirty="0" smtClean="0"/>
              <a:t>First on the NFC Pedometer for Tekupeko (From May to August)</a:t>
            </a:r>
          </a:p>
          <a:p>
            <a:r>
              <a:rPr lang="en-US" baseline="0" dirty="0" smtClean="0"/>
              <a:t>And the second is a Location Based Game focused on tourism (From August to October)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4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54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NFC Dynamic Tag is a wireless-interface product, which can be embedded into electronic devices, enabling the device to communicate with any NFC reader/writer or with any NFC smartphone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www.sony.net</a:t>
            </a:r>
            <a:r>
              <a:rPr lang="en-US" dirty="0" smtClean="0"/>
              <a:t>/Products/</a:t>
            </a:r>
            <a:r>
              <a:rPr lang="en-US" dirty="0" err="1" smtClean="0"/>
              <a:t>felica</a:t>
            </a:r>
            <a:r>
              <a:rPr lang="en-US" dirty="0" smtClean="0"/>
              <a:t>/</a:t>
            </a:r>
            <a:r>
              <a:rPr lang="en-US" dirty="0" err="1" smtClean="0"/>
              <a:t>casestudy</a:t>
            </a:r>
            <a:r>
              <a:rPr lang="en-US" dirty="0" smtClean="0"/>
              <a:t>/</a:t>
            </a:r>
            <a:r>
              <a:rPr lang="en-US" dirty="0" err="1" smtClean="0"/>
              <a:t>healthcare.html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00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2.7 Anaconda Distribution</a:t>
            </a:r>
          </a:p>
          <a:p>
            <a:r>
              <a:rPr lang="en-US" dirty="0" smtClean="0"/>
              <a:t>Python libraries </a:t>
            </a:r>
            <a:r>
              <a:rPr lang="en-US" dirty="0" err="1" smtClean="0"/>
              <a:t>QtPy</a:t>
            </a:r>
            <a:r>
              <a:rPr lang="en-US" dirty="0" smtClean="0"/>
              <a:t>, </a:t>
            </a:r>
            <a:r>
              <a:rPr lang="en-US" dirty="0" err="1" smtClean="0"/>
              <a:t>pyside,nfc</a:t>
            </a:r>
            <a:r>
              <a:rPr lang="en-US" baseline="0" dirty="0" err="1" smtClean="0"/>
              <a:t>py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libusb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apscheduler</a:t>
            </a:r>
            <a:endParaRPr lang="en-US" baseline="0" dirty="0" smtClean="0"/>
          </a:p>
          <a:p>
            <a:r>
              <a:rPr lang="en-US" baseline="0" dirty="0" err="1" smtClean="0"/>
              <a:t>Git</a:t>
            </a:r>
            <a:r>
              <a:rPr lang="en-US" baseline="0" dirty="0" smtClean="0"/>
              <a:t> command prompt</a:t>
            </a:r>
          </a:p>
          <a:p>
            <a:r>
              <a:rPr lang="en-US" baseline="0" dirty="0" smtClean="0"/>
              <a:t>NFC </a:t>
            </a:r>
            <a:r>
              <a:rPr lang="en-US" baseline="0" dirty="0" err="1" smtClean="0"/>
              <a:t>usb</a:t>
            </a:r>
            <a:r>
              <a:rPr lang="en-US" baseline="0" dirty="0" smtClean="0"/>
              <a:t> driver with libusb-win32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91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 smtClean="0"/>
              <a:t>Tekupeko</a:t>
            </a:r>
            <a:r>
              <a:rPr lang="en-US" dirty="0" smtClean="0"/>
              <a:t> is a project for making people walk more using mobile technologies (smartphones).</a:t>
            </a:r>
          </a:p>
          <a:p>
            <a:r>
              <a:rPr lang="en-US" dirty="0" smtClean="0"/>
              <a:t>This project was developed in Multimedia Experience Laboratory (by Suzuki san and Wakao san) it was used last year (and also this year) on a walking for health event. </a:t>
            </a:r>
          </a:p>
          <a:p>
            <a:r>
              <a:rPr lang="en-US" dirty="0" smtClean="0"/>
              <a:t>Android and iPhone app already developed and in phase of redesign and improvement.</a:t>
            </a:r>
          </a:p>
          <a:p>
            <a:r>
              <a:rPr lang="en-US" dirty="0" smtClean="0"/>
              <a:t>There is also a webpage where you can register and see your progress, make teams, etc.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27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using a NFC pedometer we can make this people to enter the event. </a:t>
            </a:r>
          </a:p>
          <a:p>
            <a:r>
              <a:rPr lang="en-US" dirty="0" smtClean="0"/>
              <a:t>No need to buy a expensive device and learn complicated things to use it.</a:t>
            </a:r>
          </a:p>
          <a:p>
            <a:r>
              <a:rPr lang="en-US" dirty="0" smtClean="0"/>
              <a:t>Just carry the device on their pocket and go to registration point once a while.</a:t>
            </a:r>
          </a:p>
          <a:p>
            <a:r>
              <a:rPr lang="en-US" dirty="0" smtClean="0"/>
              <a:t>Using NFC technology we can transfer walking data from pedometer to the event website.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01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diagram of the system’s design, they asked me to help with the pedometer part, they already had the mobile app, servers and they were working on a improvement of this versions.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08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44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attempt, </a:t>
            </a:r>
            <a:r>
              <a:rPr lang="en-US" dirty="0" err="1" smtClean="0"/>
              <a:t>NFCpy</a:t>
            </a:r>
            <a:r>
              <a:rPr lang="en-US" dirty="0" smtClean="0"/>
              <a:t> library for python</a:t>
            </a:r>
          </a:p>
          <a:p>
            <a:r>
              <a:rPr lang="en-US" dirty="0" smtClean="0"/>
              <a:t>Difficult</a:t>
            </a:r>
            <a:r>
              <a:rPr lang="en-US" baseline="0" dirty="0" smtClean="0"/>
              <a:t> to read data, read blocks, and translate it to pedometer data… complicated!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05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Redesign of</a:t>
            </a:r>
            <a:r>
              <a:rPr lang="en-US" baseline="0" dirty="0" smtClean="0"/>
              <a:t> reader</a:t>
            </a:r>
          </a:p>
          <a:p>
            <a:r>
              <a:rPr lang="en-US" dirty="0" smtClean="0"/>
              <a:t>Using :</a:t>
            </a:r>
          </a:p>
          <a:p>
            <a:pPr lvl="1"/>
            <a:r>
              <a:rPr lang="en-US" dirty="0" smtClean="0"/>
              <a:t>Sony NFC Port Driver</a:t>
            </a:r>
          </a:p>
          <a:p>
            <a:pPr lvl="1"/>
            <a:r>
              <a:rPr lang="en-US" dirty="0" smtClean="0"/>
              <a:t>Sony SDK for NFC</a:t>
            </a:r>
          </a:p>
          <a:p>
            <a:pPr lvl="1"/>
            <a:r>
              <a:rPr lang="en-US" dirty="0" smtClean="0"/>
              <a:t>Sony NFC Healthcare Library</a:t>
            </a:r>
          </a:p>
          <a:p>
            <a:r>
              <a:rPr lang="en-US" dirty="0" smtClean="0"/>
              <a:t>Programing with C and Visual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15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the GUI to be in Japanese and web based design.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4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http://everybodywalk.org/documentary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6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8F1B69E8-23E9-4C1F-AA2B-3C5BA6EDBEAE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jpe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jpg"/><Relationship Id="rId8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58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4" Type="http://schemas.openxmlformats.org/officeDocument/2006/relationships/image" Target="../media/image109.jpg"/><Relationship Id="rId5" Type="http://schemas.openxmlformats.org/officeDocument/2006/relationships/image" Target="../media/image110.png"/><Relationship Id="rId6" Type="http://schemas.openxmlformats.org/officeDocument/2006/relationships/image" Target="../media/image111.jpg"/><Relationship Id="rId7" Type="http://schemas.openxmlformats.org/officeDocument/2006/relationships/image" Target="../media/image112.jpg"/><Relationship Id="rId8" Type="http://schemas.openxmlformats.org/officeDocument/2006/relationships/image" Target="../media/image2.png"/><Relationship Id="rId9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2.png"/><Relationship Id="rId5" Type="http://schemas.openxmlformats.org/officeDocument/2006/relationships/image" Target="../media/image115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31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10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gif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NFC Pedometer &amp; Location Based Social Game for Tourists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Nakayama Angelica</a:t>
            </a:r>
            <a:endParaRPr lang="en-US" dirty="0"/>
          </a:p>
        </p:txBody>
      </p:sp>
      <p:pic>
        <p:nvPicPr>
          <p:cNvPr id="4" name="Picture 3" descr="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889" y="4972248"/>
            <a:ext cx="1334111" cy="18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62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10-08 at 19.19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" y="1206223"/>
            <a:ext cx="4543936" cy="5180666"/>
          </a:xfrm>
          <a:prstGeom prst="rect">
            <a:avLst/>
          </a:prstGeom>
        </p:spPr>
      </p:pic>
      <p:pic>
        <p:nvPicPr>
          <p:cNvPr id="3" name="Picture 2" descr="Macintosh HD:Users:angelica:Desktop:Screen Shot 2015-06-25 at 16.09.01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33"/>
          <a:stretch/>
        </p:blipFill>
        <p:spPr bwMode="auto">
          <a:xfrm>
            <a:off x="2314807" y="4977396"/>
            <a:ext cx="6350356" cy="1679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 Shot 2015-10-08 at 17.50.1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81" b="33258"/>
          <a:stretch/>
        </p:blipFill>
        <p:spPr>
          <a:xfrm>
            <a:off x="2314807" y="430141"/>
            <a:ext cx="6361070" cy="1382611"/>
          </a:xfrm>
          <a:prstGeom prst="rect">
            <a:avLst/>
          </a:prstGeom>
        </p:spPr>
      </p:pic>
      <p:pic>
        <p:nvPicPr>
          <p:cNvPr id="2" name="Picture 1" descr="Macintosh HD:Users:angelica:Desktop:Screen Shot 2015-07-20 at 16.18.41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7" t="17598" r="2867" b="2094"/>
          <a:stretch/>
        </p:blipFill>
        <p:spPr bwMode="auto">
          <a:xfrm>
            <a:off x="5838229" y="2171210"/>
            <a:ext cx="2990813" cy="3574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9084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10-09 at 14.40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8" y="535194"/>
            <a:ext cx="4271126" cy="4215203"/>
          </a:xfrm>
          <a:prstGeom prst="rect">
            <a:avLst/>
          </a:prstGeom>
        </p:spPr>
      </p:pic>
      <p:pic>
        <p:nvPicPr>
          <p:cNvPr id="4" name="Picture 3" descr="Macintosh HD:Users:angelica:Desktop:Screen Shot 2015-07-17 at 15.04.1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675" y="1668594"/>
            <a:ext cx="5705010" cy="469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intosh HD:Users:angelica:Desktop:Screen Shot 2015-07-17 at 15.25.43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20"/>
          <a:stretch/>
        </p:blipFill>
        <p:spPr bwMode="auto">
          <a:xfrm>
            <a:off x="5323458" y="3725220"/>
            <a:ext cx="3464560" cy="313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angelica:Desktop:Screen Shot 2015-07-17 at 15.10.30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22" y="5401631"/>
            <a:ext cx="5264785" cy="127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Macintosh HD:Users:angelica:Desktop:Screen Shot 2015-07-14 at 13.58.24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8" y="4083404"/>
            <a:ext cx="3336499" cy="126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Macintosh HD:Users:angelica:Desktop:Screen Shot 2015-07-13 at 13.18.05.png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r="8695" b="3920"/>
          <a:stretch/>
        </p:blipFill>
        <p:spPr bwMode="auto">
          <a:xfrm>
            <a:off x="4839610" y="327823"/>
            <a:ext cx="3669075" cy="2308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8262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intosh HD:Users:angelica:Desktop:Screen Shot 2015-07-17 at 15.34.59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306" y="286761"/>
            <a:ext cx="4383795" cy="338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Macintosh HD:Users:angelica:Desktop:Screen Shot 2015-07-17 at 15.36.3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1" y="122898"/>
            <a:ext cx="3284072" cy="355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Macintosh HD:Users:angelica:Desktop:Screen Shot 2015-07-17 at 15.36.4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19" y="2207260"/>
            <a:ext cx="5264785" cy="4650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angelica:Desktop:Screen Shot 2015-07-17 at 15.39.36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71" y="2836909"/>
            <a:ext cx="3422029" cy="3779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2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cintosh HD:Users:angelica:Desktop:Screen Shot 2015-07-20 at 16.16.3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95" y="1916389"/>
            <a:ext cx="6891928" cy="2084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angelica:Desktop:Screen Shot 2015-07-20 at 16.14.51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91"/>
          <a:stretch/>
        </p:blipFill>
        <p:spPr bwMode="auto">
          <a:xfrm>
            <a:off x="4700476" y="1728977"/>
            <a:ext cx="4128567" cy="227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Macintosh HD:Users:angelica:Desktop:Screen Shot 2015-07-20 at 16.29.23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7337"/>
            <a:ext cx="6064165" cy="313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Macintosh HD:Users:angelica:Desktop:Screen Shot 2015-07-20 at 16.26.13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946" y="3569865"/>
            <a:ext cx="5264785" cy="247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angelica:Desktop:Screen Shot 2015-07-20 at 16.23.06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821" y="5045246"/>
            <a:ext cx="5582566" cy="1812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 Shot 2015-10-08 at 17.50.13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27"/>
          <a:stretch/>
        </p:blipFill>
        <p:spPr>
          <a:xfrm>
            <a:off x="930317" y="629828"/>
            <a:ext cx="6361070" cy="13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34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4" name="Picture 3" descr="Screen Shot 2015-10-09 at 16.21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09" y="686184"/>
            <a:ext cx="5269059" cy="26832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87" y="3012142"/>
            <a:ext cx="7716838" cy="3388658"/>
          </a:xfrm>
        </p:spPr>
        <p:txBody>
          <a:bodyPr/>
          <a:lstStyle/>
          <a:p>
            <a:r>
              <a:rPr lang="en-US" dirty="0" smtClean="0"/>
              <a:t>Virtual box</a:t>
            </a:r>
          </a:p>
          <a:p>
            <a:r>
              <a:rPr lang="en-US" dirty="0" smtClean="0"/>
              <a:t>Virtual machine Windows 7 &amp; 8</a:t>
            </a:r>
          </a:p>
          <a:p>
            <a:r>
              <a:rPr lang="en-US" dirty="0" smtClean="0"/>
              <a:t>Final testing on Windows surface PRO 3 with Windows 8</a:t>
            </a:r>
            <a:endParaRPr lang="en-US" dirty="0"/>
          </a:p>
        </p:txBody>
      </p:sp>
      <p:pic>
        <p:nvPicPr>
          <p:cNvPr id="5" name="Picture 4" descr="Screen Shot 2015-10-09 at 16.1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273" y="4652863"/>
            <a:ext cx="2478727" cy="2205137"/>
          </a:xfrm>
          <a:prstGeom prst="rect">
            <a:avLst/>
          </a:prstGeom>
        </p:spPr>
      </p:pic>
      <p:pic>
        <p:nvPicPr>
          <p:cNvPr id="6" name="Picture 5" descr="20150729_154827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82" y="4652863"/>
            <a:ext cx="2867903" cy="2150928"/>
          </a:xfrm>
          <a:prstGeom prst="rect">
            <a:avLst/>
          </a:prstGeom>
        </p:spPr>
      </p:pic>
      <p:pic>
        <p:nvPicPr>
          <p:cNvPr id="7" name="Picture 6" descr="Screen Shot 2015-10-09 at 16.30.1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3" y="5079494"/>
            <a:ext cx="2730673" cy="15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8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4364" y="253218"/>
            <a:ext cx="2573349" cy="3083357"/>
            <a:chOff x="1628559" y="618397"/>
            <a:chExt cx="4373551" cy="5318379"/>
          </a:xfrm>
        </p:grpSpPr>
        <p:pic>
          <p:nvPicPr>
            <p:cNvPr id="2" name="Picture 1" descr="Screen Shot 2015-10-09 at 13.03.5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559" y="618397"/>
              <a:ext cx="4373551" cy="3689976"/>
            </a:xfrm>
            <a:prstGeom prst="rect">
              <a:avLst/>
            </a:prstGeom>
          </p:spPr>
        </p:pic>
        <p:pic>
          <p:nvPicPr>
            <p:cNvPr id="3" name="Picture 2" descr="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559" y="3949919"/>
              <a:ext cx="4373551" cy="1986857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84364" y="3587831"/>
            <a:ext cx="2573349" cy="3083357"/>
            <a:chOff x="3643425" y="2758654"/>
            <a:chExt cx="4570907" cy="3297579"/>
          </a:xfrm>
        </p:grpSpPr>
        <p:pic>
          <p:nvPicPr>
            <p:cNvPr id="6" name="Picture 5" descr="Screen Shot 2015-10-09 at 15.12.47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3425" y="2758654"/>
              <a:ext cx="4570907" cy="2077686"/>
            </a:xfrm>
            <a:prstGeom prst="rect">
              <a:avLst/>
            </a:prstGeom>
          </p:spPr>
        </p:pic>
        <p:pic>
          <p:nvPicPr>
            <p:cNvPr id="7" name="Picture 6" descr="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3425" y="4694176"/>
              <a:ext cx="4570907" cy="1362057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026743" y="253218"/>
            <a:ext cx="2573349" cy="3083357"/>
            <a:chOff x="174124" y="385390"/>
            <a:chExt cx="5415727" cy="4692625"/>
          </a:xfrm>
        </p:grpSpPr>
        <p:pic>
          <p:nvPicPr>
            <p:cNvPr id="10" name="Picture 9" descr="Screen Shot 2015-10-09 at 13.04.18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24" y="385390"/>
              <a:ext cx="5415727" cy="2592269"/>
            </a:xfrm>
            <a:prstGeom prst="rect">
              <a:avLst/>
            </a:prstGeom>
          </p:spPr>
        </p:pic>
        <p:pic>
          <p:nvPicPr>
            <p:cNvPr id="11" name="Picture 10" descr="2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24" y="2570734"/>
              <a:ext cx="5415727" cy="2507281"/>
            </a:xfrm>
            <a:prstGeom prst="rect">
              <a:avLst/>
            </a:prstGeom>
          </p:spPr>
        </p:pic>
      </p:grpSp>
      <p:pic>
        <p:nvPicPr>
          <p:cNvPr id="13" name="Picture 12" descr="Screen Shot 2015-10-09 at 15.38.3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678" y="253218"/>
            <a:ext cx="2595050" cy="3055542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2622082" y="1616665"/>
            <a:ext cx="860371" cy="3562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256498" y="1616665"/>
            <a:ext cx="860371" cy="3562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Shot 2015-10-09 at 15.11.4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350" y="5210340"/>
            <a:ext cx="3466742" cy="1364386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1229101" y="3144157"/>
            <a:ext cx="327760" cy="6247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4056034" y="3587831"/>
            <a:ext cx="5087966" cy="2915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Final GUI design for walking event</a:t>
            </a:r>
            <a:endParaRPr lang="en-US" dirty="0"/>
          </a:p>
        </p:txBody>
      </p:sp>
      <p:sp>
        <p:nvSpPr>
          <p:cNvPr id="21" name="Bent-Up Arrow 20"/>
          <p:cNvSpPr/>
          <p:nvPr/>
        </p:nvSpPr>
        <p:spPr>
          <a:xfrm>
            <a:off x="2663722" y="3205606"/>
            <a:ext cx="1298321" cy="74763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32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Screen Shot 2015-09-28 at 16.34.10.png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" r="1449"/>
          <a:stretch/>
        </p:blipFill>
        <p:spPr>
          <a:xfrm rot="21416935">
            <a:off x="851757" y="1322811"/>
            <a:ext cx="2827834" cy="5202978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816055" y="981810"/>
            <a:ext cx="4967735" cy="2241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Location Based Social Game for Tourists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008264" y="3222900"/>
            <a:ext cx="4775526" cy="326558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location-based game</a:t>
            </a:r>
            <a:r>
              <a:rPr lang="en-US" dirty="0"/>
              <a:t> </a:t>
            </a:r>
            <a:r>
              <a:rPr lang="en-US" dirty="0" smtClean="0"/>
              <a:t>(LBG) is </a:t>
            </a:r>
            <a:r>
              <a:rPr lang="en-US" dirty="0"/>
              <a:t>a type </a:t>
            </a:r>
            <a:r>
              <a:rPr lang="en-US" dirty="0" smtClean="0"/>
              <a:t>of </a:t>
            </a:r>
            <a:r>
              <a:rPr lang="en-US" dirty="0"/>
              <a:t>game </a:t>
            </a:r>
            <a:r>
              <a:rPr lang="en-US" dirty="0" smtClean="0"/>
              <a:t>where </a:t>
            </a:r>
            <a:r>
              <a:rPr lang="en-US" dirty="0"/>
              <a:t>the </a:t>
            </a:r>
            <a:r>
              <a:rPr lang="en-US" dirty="0" smtClean="0"/>
              <a:t>experience </a:t>
            </a:r>
            <a:r>
              <a:rPr lang="en-US" dirty="0"/>
              <a:t>is extended out in the real </a:t>
            </a:r>
            <a:r>
              <a:rPr lang="en-US" dirty="0" smtClean="0"/>
              <a:t>world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/>
              <a:t>the gameplay evolves and progresses via a player's </a:t>
            </a:r>
            <a:r>
              <a:rPr lang="en-US" dirty="0" smtClean="0"/>
              <a:t>location</a:t>
            </a:r>
            <a:r>
              <a:rPr lang="en-US" dirty="0"/>
              <a:t> </a:t>
            </a:r>
            <a:r>
              <a:rPr lang="en-US" dirty="0" smtClean="0"/>
              <a:t>(by GPS). </a:t>
            </a:r>
          </a:p>
          <a:p>
            <a:r>
              <a:rPr lang="en-US" dirty="0" smtClean="0"/>
              <a:t>LBG may induce learning.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65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88" y="3012142"/>
            <a:ext cx="7716838" cy="24945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purpose of this game is to make people know more about sights and learn interesting facts about them.</a:t>
            </a:r>
          </a:p>
          <a:p>
            <a:r>
              <a:rPr lang="en-US" dirty="0" smtClean="0"/>
              <a:t>To have fun while traveling, enjoy the secrets that tourist places have and to share it with friends. </a:t>
            </a:r>
            <a:endParaRPr lang="en-US" dirty="0"/>
          </a:p>
        </p:txBody>
      </p:sp>
      <p:pic>
        <p:nvPicPr>
          <p:cNvPr id="4" name="Picture 3" descr="Map_Mob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78" y="17865"/>
            <a:ext cx="3251200" cy="3251200"/>
          </a:xfrm>
          <a:prstGeom prst="rect">
            <a:avLst/>
          </a:prstGeom>
        </p:spPr>
      </p:pic>
      <p:pic>
        <p:nvPicPr>
          <p:cNvPr id="6" name="Picture 5" descr="Text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37" y="5232400"/>
            <a:ext cx="1625600" cy="1625600"/>
          </a:xfrm>
          <a:prstGeom prst="rect">
            <a:avLst/>
          </a:prstGeom>
        </p:spPr>
      </p:pic>
      <p:pic>
        <p:nvPicPr>
          <p:cNvPr id="7" name="Picture 6" descr="Door.icn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31" y="5014032"/>
            <a:ext cx="1625600" cy="1625600"/>
          </a:xfrm>
          <a:prstGeom prst="rect">
            <a:avLst/>
          </a:prstGeom>
        </p:spPr>
      </p:pic>
      <p:pic>
        <p:nvPicPr>
          <p:cNvPr id="8" name="Picture 7" descr="chat-japonais.icn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484" y="5014032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29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&amp;Technology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12788" y="3012142"/>
            <a:ext cx="4221615" cy="3388658"/>
          </a:xfrm>
        </p:spPr>
        <p:txBody>
          <a:bodyPr/>
          <a:lstStyle/>
          <a:p>
            <a:r>
              <a:rPr lang="en-US" dirty="0" smtClean="0"/>
              <a:t>HTML </a:t>
            </a:r>
            <a:r>
              <a:rPr lang="en-US" dirty="0" smtClean="0"/>
              <a:t>5</a:t>
            </a:r>
          </a:p>
          <a:p>
            <a:r>
              <a:rPr lang="en-US" dirty="0" err="1" smtClean="0"/>
              <a:t>PhoneGap</a:t>
            </a:r>
            <a:endParaRPr lang="en-US" dirty="0" smtClean="0"/>
          </a:p>
          <a:p>
            <a:r>
              <a:rPr lang="en-US" dirty="0" err="1" smtClean="0"/>
              <a:t>JQuery</a:t>
            </a:r>
            <a:r>
              <a:rPr lang="en-US" dirty="0" smtClean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JQuery</a:t>
            </a:r>
            <a:r>
              <a:rPr lang="en-US" dirty="0" smtClean="0"/>
              <a:t> Mobile</a:t>
            </a:r>
          </a:p>
          <a:p>
            <a:r>
              <a:rPr lang="en-US" dirty="0" err="1" smtClean="0"/>
              <a:t>PhoneGap</a:t>
            </a:r>
            <a:r>
              <a:rPr lang="en-US" dirty="0" smtClean="0"/>
              <a:t>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Google Maps </a:t>
            </a:r>
            <a:r>
              <a:rPr lang="en-US" dirty="0" err="1" smtClean="0"/>
              <a:t>api</a:t>
            </a:r>
            <a:r>
              <a:rPr lang="en-US" dirty="0" smtClean="0"/>
              <a:t> </a:t>
            </a:r>
            <a:r>
              <a:rPr lang="en-US" dirty="0" smtClean="0"/>
              <a:t>for JS</a:t>
            </a:r>
            <a:endParaRPr lang="en-US" dirty="0"/>
          </a:p>
        </p:txBody>
      </p:sp>
      <p:pic>
        <p:nvPicPr>
          <p:cNvPr id="3" name="Picture 2" descr="HTM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052" y="170422"/>
            <a:ext cx="1145114" cy="1145114"/>
          </a:xfrm>
          <a:prstGeom prst="rect">
            <a:avLst/>
          </a:prstGeom>
        </p:spPr>
      </p:pic>
      <p:pic>
        <p:nvPicPr>
          <p:cNvPr id="6" name="Picture 5" descr="jquery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510" y="761012"/>
            <a:ext cx="3182205" cy="902589"/>
          </a:xfrm>
          <a:prstGeom prst="rect">
            <a:avLst/>
          </a:prstGeom>
        </p:spPr>
      </p:pic>
      <p:pic>
        <p:nvPicPr>
          <p:cNvPr id="7" name="Picture 6" descr="Build-B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2" y="761012"/>
            <a:ext cx="1221175" cy="1221175"/>
          </a:xfrm>
          <a:prstGeom prst="rect">
            <a:avLst/>
          </a:prstGeom>
        </p:spPr>
      </p:pic>
      <p:pic>
        <p:nvPicPr>
          <p:cNvPr id="8" name="Picture 7" descr="googleMapsLogo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81" y="1566884"/>
            <a:ext cx="1442353" cy="1081765"/>
          </a:xfrm>
          <a:prstGeom prst="rect">
            <a:avLst/>
          </a:prstGeom>
        </p:spPr>
      </p:pic>
      <p:pic>
        <p:nvPicPr>
          <p:cNvPr id="9" name="Picture 8" descr="phone_gap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915" y="2819400"/>
            <a:ext cx="4235358" cy="211768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641297" y="5291239"/>
            <a:ext cx="4350729" cy="1311532"/>
            <a:chOff x="4534567" y="5291239"/>
            <a:chExt cx="4350729" cy="1311532"/>
          </a:xfrm>
        </p:grpSpPr>
        <p:pic>
          <p:nvPicPr>
            <p:cNvPr id="5" name="Picture 4" descr="jquery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4567" y="5291239"/>
              <a:ext cx="1436439" cy="1311531"/>
            </a:xfrm>
            <a:prstGeom prst="rect">
              <a:avLst/>
            </a:prstGeom>
          </p:spPr>
        </p:pic>
        <p:pic>
          <p:nvPicPr>
            <p:cNvPr id="10" name="Picture 9" descr="cordova-phonegap-build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8686" y="5291240"/>
              <a:ext cx="3026610" cy="1311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73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9-28 at 16.36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747" y="3674366"/>
            <a:ext cx="1684247" cy="3063998"/>
          </a:xfrm>
          <a:prstGeom prst="rect">
            <a:avLst/>
          </a:prstGeom>
        </p:spPr>
      </p:pic>
      <p:pic>
        <p:nvPicPr>
          <p:cNvPr id="8" name="Picture 7" descr="Screen Shot 2015-09-28 at 16.36.4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" t="20686" b="47128"/>
          <a:stretch/>
        </p:blipFill>
        <p:spPr>
          <a:xfrm>
            <a:off x="3403332" y="4710123"/>
            <a:ext cx="1576377" cy="992483"/>
          </a:xfrm>
          <a:prstGeom prst="rect">
            <a:avLst/>
          </a:prstGeom>
        </p:spPr>
      </p:pic>
      <p:pic>
        <p:nvPicPr>
          <p:cNvPr id="9" name="Picture 8" descr="Screen Shot 2015-09-28 at 16.37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194" y="1962640"/>
            <a:ext cx="1689005" cy="3063998"/>
          </a:xfrm>
          <a:prstGeom prst="rect">
            <a:avLst/>
          </a:prstGeom>
        </p:spPr>
      </p:pic>
      <p:pic>
        <p:nvPicPr>
          <p:cNvPr id="10" name="Picture 9" descr="Screen Shot 2015-09-28 at 16.37.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73" y="1962640"/>
            <a:ext cx="1703812" cy="3063998"/>
          </a:xfrm>
          <a:prstGeom prst="rect">
            <a:avLst/>
          </a:prstGeom>
        </p:spPr>
      </p:pic>
      <p:pic>
        <p:nvPicPr>
          <p:cNvPr id="16" name="Picture 15" descr="Screen Shot 2015-09-28 at 16.51.1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56" y="353434"/>
            <a:ext cx="1691138" cy="3063998"/>
          </a:xfrm>
          <a:prstGeom prst="rect">
            <a:avLst/>
          </a:prstGeom>
        </p:spPr>
      </p:pic>
      <p:pic>
        <p:nvPicPr>
          <p:cNvPr id="17" name="Picture 16" descr="Screen Shot 2015-09-28 at 16.34.1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5" y="2142367"/>
            <a:ext cx="1689005" cy="3063998"/>
          </a:xfrm>
          <a:prstGeom prst="rect">
            <a:avLst/>
          </a:prstGeom>
        </p:spPr>
      </p:pic>
      <p:pic>
        <p:nvPicPr>
          <p:cNvPr id="18" name="Picture 17" descr="Screen Shot 2015-09-28 at 16.51.37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t="14985" r="7901" b="44128"/>
          <a:stretch/>
        </p:blipFill>
        <p:spPr>
          <a:xfrm>
            <a:off x="3560215" y="576280"/>
            <a:ext cx="1383528" cy="1248607"/>
          </a:xfrm>
          <a:prstGeom prst="rect">
            <a:avLst/>
          </a:prstGeom>
        </p:spPr>
      </p:pic>
      <p:pic>
        <p:nvPicPr>
          <p:cNvPr id="19" name="Picture 18" descr="Screen Shot 2015-09-28 at 16.51.56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15267" r="8620" b="43981"/>
          <a:stretch/>
        </p:blipFill>
        <p:spPr>
          <a:xfrm>
            <a:off x="3560215" y="2038324"/>
            <a:ext cx="1419494" cy="124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0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13232" y="5246519"/>
            <a:ext cx="3493741" cy="779465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Tekupeko </a:t>
            </a:r>
            <a:r>
              <a:rPr lang="en-US" dirty="0" smtClean="0"/>
              <a:t>project</a:t>
            </a:r>
          </a:p>
          <a:p>
            <a:r>
              <a:rPr lang="en-US" dirty="0" smtClean="0"/>
              <a:t>(May ~ Aug)</a:t>
            </a:r>
            <a:endParaRPr lang="en-US" dirty="0"/>
          </a:p>
        </p:txBody>
      </p:sp>
      <p:pic>
        <p:nvPicPr>
          <p:cNvPr id="7" name="Picture Placeholder 6" descr="20150729_154839.jpg"/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" b="1033"/>
          <a:stretch>
            <a:fillRect/>
          </a:stretch>
        </p:blipFill>
        <p:spPr>
          <a:xfrm rot="153739">
            <a:off x="689201" y="705838"/>
            <a:ext cx="4767142" cy="3500254"/>
          </a:xfrm>
        </p:spPr>
      </p:pic>
      <p:pic>
        <p:nvPicPr>
          <p:cNvPr id="15" name="Picture Placeholder 14" descr="20150928_151301.jpg"/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" b="1057"/>
          <a:stretch>
            <a:fillRect/>
          </a:stretch>
        </p:blipFill>
        <p:spPr>
          <a:xfrm rot="5138992">
            <a:off x="4712475" y="997811"/>
            <a:ext cx="4329278" cy="317875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2788" y="4595733"/>
            <a:ext cx="3494185" cy="723620"/>
          </a:xfrm>
        </p:spPr>
        <p:txBody>
          <a:bodyPr/>
          <a:lstStyle/>
          <a:p>
            <a:r>
              <a:rPr lang="en-US" dirty="0" smtClean="0"/>
              <a:t>NFC Pedometer</a:t>
            </a:r>
            <a:endParaRPr lang="en-US" dirty="0"/>
          </a:p>
        </p:txBody>
      </p:sp>
      <p:sp>
        <p:nvSpPr>
          <p:cNvPr id="16" name="Title 3"/>
          <p:cNvSpPr txBox="1">
            <a:spLocks/>
          </p:cNvSpPr>
          <p:nvPr/>
        </p:nvSpPr>
        <p:spPr>
          <a:xfrm>
            <a:off x="4575780" y="4194681"/>
            <a:ext cx="4495150" cy="16918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Location Based Social Game for Tourists</a:t>
            </a:r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5132362" y="5874857"/>
            <a:ext cx="3493741" cy="779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  <a:defRPr sz="1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(Aug ~ Oct)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20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8 at 16.38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6" y="249714"/>
            <a:ext cx="1626064" cy="2958151"/>
          </a:xfrm>
          <a:prstGeom prst="rect">
            <a:avLst/>
          </a:prstGeom>
        </p:spPr>
      </p:pic>
      <p:pic>
        <p:nvPicPr>
          <p:cNvPr id="3" name="Picture 2" descr="Screen Shot 2015-09-28 at 16.38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963" y="248723"/>
            <a:ext cx="1626064" cy="2958151"/>
          </a:xfrm>
          <a:prstGeom prst="rect">
            <a:avLst/>
          </a:prstGeom>
        </p:spPr>
      </p:pic>
      <p:pic>
        <p:nvPicPr>
          <p:cNvPr id="4" name="Picture 3" descr="Screen Shot 2015-09-28 at 16.39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034" y="247732"/>
            <a:ext cx="1632716" cy="2958151"/>
          </a:xfrm>
          <a:prstGeom prst="rect">
            <a:avLst/>
          </a:prstGeom>
        </p:spPr>
      </p:pic>
      <p:pic>
        <p:nvPicPr>
          <p:cNvPr id="5" name="Picture 4" descr="Screen Shot 2015-09-28 at 16.39.2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93" y="247732"/>
            <a:ext cx="1631204" cy="2959142"/>
          </a:xfrm>
          <a:prstGeom prst="rect">
            <a:avLst/>
          </a:prstGeom>
        </p:spPr>
      </p:pic>
      <p:pic>
        <p:nvPicPr>
          <p:cNvPr id="6" name="Picture 5" descr="Screen Shot 2015-09-28 at 16.39.5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6" y="3534854"/>
            <a:ext cx="1639088" cy="2973444"/>
          </a:xfrm>
          <a:prstGeom prst="rect">
            <a:avLst/>
          </a:prstGeom>
        </p:spPr>
      </p:pic>
      <p:pic>
        <p:nvPicPr>
          <p:cNvPr id="7" name="Picture 6" descr="Screen Shot 2015-09-28 at 16.40.1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42" y="3534854"/>
            <a:ext cx="1641637" cy="2973444"/>
          </a:xfrm>
          <a:prstGeom prst="rect">
            <a:avLst/>
          </a:prstGeom>
        </p:spPr>
      </p:pic>
      <p:pic>
        <p:nvPicPr>
          <p:cNvPr id="8" name="Picture 7" descr="Screen Shot 2015-09-28 at 16.41.5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28" y="3534854"/>
            <a:ext cx="1637776" cy="2971064"/>
          </a:xfrm>
          <a:prstGeom prst="rect">
            <a:avLst/>
          </a:prstGeom>
        </p:spPr>
      </p:pic>
      <p:pic>
        <p:nvPicPr>
          <p:cNvPr id="10" name="Picture 9" descr="Screen Shot 2015-09-28 at 16.43.04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49" y="3303912"/>
            <a:ext cx="1637776" cy="2971064"/>
          </a:xfrm>
          <a:prstGeom prst="rect">
            <a:avLst/>
          </a:prstGeom>
        </p:spPr>
      </p:pic>
      <p:pic>
        <p:nvPicPr>
          <p:cNvPr id="11" name="Picture 10" descr="Screen Shot 2015-09-28 at 16.43.4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71" y="3827756"/>
            <a:ext cx="1637054" cy="294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68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9-28 at 16.47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0" y="3742895"/>
            <a:ext cx="1639991" cy="2955638"/>
          </a:xfrm>
          <a:prstGeom prst="rect">
            <a:avLst/>
          </a:prstGeom>
        </p:spPr>
      </p:pic>
      <p:pic>
        <p:nvPicPr>
          <p:cNvPr id="6" name="Picture 5" descr="Screen Shot 2015-09-28 at 16.46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92" y="595076"/>
            <a:ext cx="1767971" cy="2988119"/>
          </a:xfrm>
          <a:prstGeom prst="rect">
            <a:avLst/>
          </a:prstGeom>
        </p:spPr>
      </p:pic>
      <p:pic>
        <p:nvPicPr>
          <p:cNvPr id="4" name="Picture 3" descr="Screen Shot 2015-09-28 at 16.45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278" y="592520"/>
            <a:ext cx="1651817" cy="2988119"/>
          </a:xfrm>
          <a:prstGeom prst="rect">
            <a:avLst/>
          </a:prstGeom>
        </p:spPr>
      </p:pic>
      <p:pic>
        <p:nvPicPr>
          <p:cNvPr id="2" name="Picture 1" descr="Screen Shot 2015-09-28 at 16.44.0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0" y="595076"/>
            <a:ext cx="1644623" cy="2988119"/>
          </a:xfrm>
          <a:prstGeom prst="rect">
            <a:avLst/>
          </a:prstGeom>
        </p:spPr>
      </p:pic>
      <p:pic>
        <p:nvPicPr>
          <p:cNvPr id="3" name="Picture 2" descr="Screen Shot 2015-09-28 at 16.45.37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0" t="21786" r="6216" b="47143"/>
          <a:stretch/>
        </p:blipFill>
        <p:spPr>
          <a:xfrm>
            <a:off x="3349633" y="362841"/>
            <a:ext cx="1864200" cy="1237937"/>
          </a:xfrm>
          <a:prstGeom prst="rect">
            <a:avLst/>
          </a:prstGeom>
        </p:spPr>
      </p:pic>
      <p:pic>
        <p:nvPicPr>
          <p:cNvPr id="5" name="Picture 4" descr="Screen Shot 2015-09-28 at 16.46.28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3" t="23214" r="7991" b="47500"/>
          <a:stretch/>
        </p:blipFill>
        <p:spPr>
          <a:xfrm>
            <a:off x="6623086" y="437544"/>
            <a:ext cx="1771304" cy="1163234"/>
          </a:xfrm>
          <a:prstGeom prst="rect">
            <a:avLst/>
          </a:prstGeom>
        </p:spPr>
      </p:pic>
      <p:pic>
        <p:nvPicPr>
          <p:cNvPr id="7" name="Picture 6" descr="Screen Shot 2015-09-28 at 16.47.20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0" t="22980" r="9958" b="48324"/>
          <a:stretch/>
        </p:blipFill>
        <p:spPr>
          <a:xfrm>
            <a:off x="1386459" y="3526909"/>
            <a:ext cx="1829875" cy="1190049"/>
          </a:xfrm>
          <a:prstGeom prst="rect">
            <a:avLst/>
          </a:prstGeom>
        </p:spPr>
      </p:pic>
      <p:pic>
        <p:nvPicPr>
          <p:cNvPr id="9" name="Picture 8" descr="Screen Shot 2015-09-28 at 16.48.0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3" y="3742895"/>
            <a:ext cx="1651817" cy="3005841"/>
          </a:xfrm>
          <a:prstGeom prst="rect">
            <a:avLst/>
          </a:prstGeom>
        </p:spPr>
      </p:pic>
      <p:pic>
        <p:nvPicPr>
          <p:cNvPr id="10" name="Picture 9" descr="Screen Shot 2015-09-28 at 16.48.26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8" b="13593"/>
          <a:stretch/>
        </p:blipFill>
        <p:spPr>
          <a:xfrm>
            <a:off x="7106932" y="4379211"/>
            <a:ext cx="1889300" cy="2382741"/>
          </a:xfrm>
          <a:prstGeom prst="rect">
            <a:avLst/>
          </a:prstGeom>
        </p:spPr>
      </p:pic>
      <p:pic>
        <p:nvPicPr>
          <p:cNvPr id="11" name="Picture 10" descr="Screen Shot 2015-09-28 at 16.48.51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9" b="45520"/>
          <a:stretch/>
        </p:blipFill>
        <p:spPr>
          <a:xfrm>
            <a:off x="5033469" y="3742895"/>
            <a:ext cx="2017244" cy="136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97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8 at 16.49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45" y="646418"/>
            <a:ext cx="1691539" cy="3035372"/>
          </a:xfrm>
          <a:prstGeom prst="rect">
            <a:avLst/>
          </a:prstGeom>
        </p:spPr>
      </p:pic>
      <p:pic>
        <p:nvPicPr>
          <p:cNvPr id="3" name="Picture 2" descr="Screen Shot 2015-09-28 at 16.49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24" y="1403070"/>
            <a:ext cx="1689455" cy="3035372"/>
          </a:xfrm>
          <a:prstGeom prst="rect">
            <a:avLst/>
          </a:prstGeom>
        </p:spPr>
      </p:pic>
      <p:pic>
        <p:nvPicPr>
          <p:cNvPr id="4" name="Picture 3" descr="Screen Shot 2015-09-28 at 16.50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32" y="315590"/>
            <a:ext cx="1645325" cy="2960668"/>
          </a:xfrm>
          <a:prstGeom prst="rect">
            <a:avLst/>
          </a:prstGeom>
        </p:spPr>
      </p:pic>
      <p:pic>
        <p:nvPicPr>
          <p:cNvPr id="5" name="Picture 4" descr="Screen Shot 2015-09-28 at 16.50.3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05" y="1403070"/>
            <a:ext cx="1677938" cy="3035372"/>
          </a:xfrm>
          <a:prstGeom prst="rect">
            <a:avLst/>
          </a:prstGeom>
        </p:spPr>
      </p:pic>
      <p:pic>
        <p:nvPicPr>
          <p:cNvPr id="6" name="Picture 5" descr="Screen Shot 2015-09-28 at 16.50.4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243" y="252608"/>
            <a:ext cx="1675645" cy="3023650"/>
          </a:xfrm>
          <a:prstGeom prst="rect">
            <a:avLst/>
          </a:prstGeom>
        </p:spPr>
      </p:pic>
      <p:pic>
        <p:nvPicPr>
          <p:cNvPr id="11" name="Picture 10" descr="expor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84" y="4470458"/>
            <a:ext cx="57404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2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social sharing (Invite friends, share on Facebook, Twitter, etc.)</a:t>
            </a:r>
          </a:p>
          <a:p>
            <a:r>
              <a:rPr lang="en-US" dirty="0" smtClean="0"/>
              <a:t>Customizable routes</a:t>
            </a:r>
          </a:p>
          <a:p>
            <a:r>
              <a:rPr lang="en-US" dirty="0" smtClean="0"/>
              <a:t>Play on teams</a:t>
            </a:r>
          </a:p>
        </p:txBody>
      </p:sp>
      <p:pic>
        <p:nvPicPr>
          <p:cNvPr id="5" name="Picture 4" descr="Social-Media-Ico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86" y="628455"/>
            <a:ext cx="2190945" cy="2190945"/>
          </a:xfrm>
          <a:prstGeom prst="rect">
            <a:avLst/>
          </a:prstGeom>
        </p:spPr>
      </p:pic>
      <p:pic>
        <p:nvPicPr>
          <p:cNvPr id="8" name="Picture 7" descr="04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930" y="3949355"/>
            <a:ext cx="3948972" cy="2764280"/>
          </a:xfrm>
          <a:prstGeom prst="rect">
            <a:avLst/>
          </a:prstGeom>
        </p:spPr>
      </p:pic>
      <p:pic>
        <p:nvPicPr>
          <p:cNvPr id="9" name="Picture 8" descr="ma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54" y="5128839"/>
            <a:ext cx="1731839" cy="158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7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97" y="2819399"/>
            <a:ext cx="8768565" cy="39138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NFC (Near </a:t>
            </a:r>
            <a:r>
              <a:rPr lang="en-US" dirty="0"/>
              <a:t>field Communication) </a:t>
            </a:r>
            <a:r>
              <a:rPr lang="en-US" dirty="0" smtClean="0"/>
              <a:t>is </a:t>
            </a:r>
            <a:r>
              <a:rPr lang="en-US" dirty="0"/>
              <a:t>the set of protocols that enable electronic devices to establish </a:t>
            </a:r>
            <a:r>
              <a:rPr lang="en-US" dirty="0" smtClean="0"/>
              <a:t>radio communication </a:t>
            </a:r>
            <a:r>
              <a:rPr lang="en-US" dirty="0"/>
              <a:t>with each other by touching the devices together, or bringing them into proximity to a distance of typically 10cm or </a:t>
            </a:r>
            <a:r>
              <a:rPr lang="en-US" dirty="0" smtClean="0"/>
              <a:t>less</a:t>
            </a:r>
          </a:p>
          <a:p>
            <a:r>
              <a:rPr lang="en-US" dirty="0"/>
              <a:t>Each full NFC device can work in three modes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sz="2900" b="1" dirty="0"/>
              <a:t>NFC Card emulation </a:t>
            </a:r>
            <a:r>
              <a:rPr lang="en-US" dirty="0" smtClean="0"/>
              <a:t>mode enables NFC-enabled devices such as smartphones to act like smart cards, allowing users to perform transactions such as payment or ticketing.</a:t>
            </a:r>
          </a:p>
          <a:p>
            <a:pPr lvl="1"/>
            <a:r>
              <a:rPr lang="en-US" sz="2900" b="1" dirty="0" smtClean="0"/>
              <a:t>NFC Reader/writer </a:t>
            </a:r>
            <a:r>
              <a:rPr lang="en-US" dirty="0" smtClean="0"/>
              <a:t>mode enables NFC-enabled devices to read information stored on inexpensive NFC tags embedded in labels or smart posters.</a:t>
            </a:r>
          </a:p>
          <a:p>
            <a:pPr lvl="1"/>
            <a:r>
              <a:rPr lang="en-US" sz="2900" b="1" dirty="0" smtClean="0"/>
              <a:t>NFC peer-to-peer (P2P) </a:t>
            </a:r>
            <a:r>
              <a:rPr lang="en-US" dirty="0" smtClean="0"/>
              <a:t>mode enables two NFC-enabled devices to communicate with each other to exchange information in an </a:t>
            </a:r>
            <a:r>
              <a:rPr lang="en-US" dirty="0" err="1" smtClean="0"/>
              <a:t>adhoc</a:t>
            </a:r>
            <a:r>
              <a:rPr lang="en-US" dirty="0" smtClean="0"/>
              <a:t> fashion</a:t>
            </a:r>
            <a:endParaRPr lang="en-US" dirty="0"/>
          </a:p>
        </p:txBody>
      </p:sp>
      <p:pic>
        <p:nvPicPr>
          <p:cNvPr id="10" name="Picture 9" descr="nfc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130" y="1550920"/>
            <a:ext cx="1088512" cy="10885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45782" y="554932"/>
            <a:ext cx="4832860" cy="1114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Additional 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256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6694" y="5263388"/>
            <a:ext cx="4506713" cy="14345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Type </a:t>
            </a:r>
            <a:r>
              <a:rPr lang="en-US" b="1" dirty="0">
                <a:solidFill>
                  <a:schemeClr val="accent1"/>
                </a:solidFill>
              </a:rPr>
              <a:t>3 Tag </a:t>
            </a:r>
            <a:r>
              <a:rPr lang="en-US" dirty="0"/>
              <a:t>is based on the Japanese Industrial Standard (JIS) X 6319-4. This tag type is pre-configured at manufacture to be either read and re-writable, or read-</a:t>
            </a:r>
            <a:r>
              <a:rPr lang="en-US" dirty="0" smtClean="0"/>
              <a:t>only. Example</a:t>
            </a:r>
            <a:r>
              <a:rPr lang="en-US" dirty="0"/>
              <a:t>: Sony </a:t>
            </a:r>
            <a:r>
              <a:rPr lang="en-US" dirty="0" err="1" smtClean="0"/>
              <a:t>FeliCa</a:t>
            </a:r>
            <a:endParaRPr lang="en-US" dirty="0" smtClean="0"/>
          </a:p>
        </p:txBody>
      </p:sp>
      <p:pic>
        <p:nvPicPr>
          <p:cNvPr id="7" name="Picture 6" descr="Screen Shot 2015-10-08 at 16.33.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" t="6379" r="2243" b="2689"/>
          <a:stretch/>
        </p:blipFill>
        <p:spPr>
          <a:xfrm>
            <a:off x="92174" y="3963480"/>
            <a:ext cx="4414521" cy="261159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01379" y="2929995"/>
            <a:ext cx="9042621" cy="8707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3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NFC tags typically contain data and are read-only, but may be rewritable. NFC tags can be custom-encoded by their manufacturers or use the industry specifications provided by the NFC Forum.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06695" y="3891789"/>
            <a:ext cx="4739730" cy="1371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3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NFC Forum defines 4 distinct types of tags that provide different communication speeds and capabilities in terms of flexibility, memory, security, data retention and write endurance. </a:t>
            </a:r>
          </a:p>
        </p:txBody>
      </p:sp>
    </p:spTree>
    <p:extLst>
      <p:ext uri="{BB962C8B-B14F-4D97-AF65-F5344CB8AC3E}">
        <p14:creationId xmlns:p14="http://schemas.microsoft.com/office/powerpoint/2010/main" val="2155919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ct_usecase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11" y="2819400"/>
            <a:ext cx="1673152" cy="1254864"/>
          </a:xfrm>
          <a:prstGeom prst="rect">
            <a:avLst/>
          </a:prstGeom>
        </p:spPr>
      </p:pic>
      <p:pic>
        <p:nvPicPr>
          <p:cNvPr id="17" name="Picture 16" descr="pct_usecase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11" y="4463577"/>
            <a:ext cx="1702007" cy="12765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Sony FeliCa </a:t>
            </a:r>
            <a:r>
              <a:rPr lang="en-US" dirty="0" smtClean="0"/>
              <a:t> &amp; PaSoRi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17" y="2860368"/>
            <a:ext cx="5193394" cy="171945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FeliCa</a:t>
            </a:r>
            <a:r>
              <a:rPr lang="en-US" dirty="0"/>
              <a:t> is a contactless RFID smart card system from Sony in Japan, </a:t>
            </a:r>
            <a:r>
              <a:rPr lang="en-US" dirty="0" smtClean="0"/>
              <a:t>used </a:t>
            </a:r>
            <a:r>
              <a:rPr lang="en-US" dirty="0"/>
              <a:t>in </a:t>
            </a:r>
            <a:r>
              <a:rPr lang="en-US" dirty="0" smtClean="0"/>
              <a:t>e-money, public transportation,  and student id cards (ICCOCA, Suica, Manaca, PiTaPa, etc.) as well as in consumer electronics. </a:t>
            </a:r>
          </a:p>
          <a:p>
            <a:r>
              <a:rPr lang="en-US" dirty="0" smtClean="0"/>
              <a:t>The </a:t>
            </a:r>
            <a:r>
              <a:rPr lang="en-US" dirty="0"/>
              <a:t>name stands for </a:t>
            </a:r>
            <a:r>
              <a:rPr lang="en-US" i="1" dirty="0"/>
              <a:t>Felicity </a:t>
            </a:r>
            <a:r>
              <a:rPr lang="en-US" i="1" dirty="0" smtClean="0"/>
              <a:t>Card</a:t>
            </a: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389215" y="4646135"/>
            <a:ext cx="2509196" cy="2214853"/>
            <a:chOff x="570643" y="1323697"/>
            <a:chExt cx="2472648" cy="2098747"/>
          </a:xfrm>
        </p:grpSpPr>
        <p:pic>
          <p:nvPicPr>
            <p:cNvPr id="5" name="Picture 4" descr="RC-380-2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88" t="16669" r="19890" b="22299"/>
            <a:stretch/>
          </p:blipFill>
          <p:spPr>
            <a:xfrm>
              <a:off x="570643" y="1323697"/>
              <a:ext cx="2366651" cy="2098747"/>
            </a:xfrm>
            <a:prstGeom prst="rect">
              <a:avLst/>
            </a:prstGeom>
          </p:spPr>
        </p:pic>
        <p:pic>
          <p:nvPicPr>
            <p:cNvPr id="6" name="Picture 5" descr="NFC-Logo-paymentobserver-300x25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882" y="1323697"/>
              <a:ext cx="1055409" cy="897097"/>
            </a:xfrm>
            <a:prstGeom prst="rect">
              <a:avLst/>
            </a:prstGeom>
          </p:spPr>
        </p:pic>
      </p:grpSp>
      <p:pic>
        <p:nvPicPr>
          <p:cNvPr id="11" name="Picture 10" descr="pct_usecase_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963" y="4431771"/>
            <a:ext cx="1673781" cy="1255336"/>
          </a:xfrm>
          <a:prstGeom prst="rect">
            <a:avLst/>
          </a:prstGeom>
        </p:spPr>
      </p:pic>
      <p:pic>
        <p:nvPicPr>
          <p:cNvPr id="13" name="Picture 12" descr="pct_usecase_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848" y="2819400"/>
            <a:ext cx="1673152" cy="125486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2790847" y="5740082"/>
            <a:ext cx="5193394" cy="1321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8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8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8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8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8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Sony has an external USB FeliCa PC reader/writer called PaSoRi. (Sony RC-S380)</a:t>
            </a:r>
          </a:p>
          <a:p>
            <a:endParaRPr lang="en-US" dirty="0"/>
          </a:p>
        </p:txBody>
      </p:sp>
      <p:pic>
        <p:nvPicPr>
          <p:cNvPr id="18" name="Picture 17" descr="pct_electronics_1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5" y="3816710"/>
            <a:ext cx="2286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52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5-10-08 at 16.13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9" y="854643"/>
            <a:ext cx="5424112" cy="1869820"/>
          </a:xfrm>
          <a:prstGeom prst="rect">
            <a:avLst/>
          </a:prstGeom>
        </p:spPr>
      </p:pic>
      <p:sp>
        <p:nvSpPr>
          <p:cNvPr id="15" name="Content Placeholder 4"/>
          <p:cNvSpPr txBox="1">
            <a:spLocks/>
          </p:cNvSpPr>
          <p:nvPr/>
        </p:nvSpPr>
        <p:spPr>
          <a:xfrm>
            <a:off x="2240207" y="5608915"/>
            <a:ext cx="3275614" cy="10195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4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A&amp;D NFC Pedometer </a:t>
            </a:r>
          </a:p>
          <a:p>
            <a:pPr marL="0" indent="0">
              <a:buNone/>
            </a:pPr>
            <a:r>
              <a:rPr lang="en-US" dirty="0" smtClean="0"/>
              <a:t>     UW-201NFC</a:t>
            </a:r>
            <a:endParaRPr lang="en-US" dirty="0"/>
          </a:p>
        </p:txBody>
      </p:sp>
      <p:pic>
        <p:nvPicPr>
          <p:cNvPr id="19" name="Picture 18" descr="Screen Shot 2015-10-08 at 16.50.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92" y="3098092"/>
            <a:ext cx="6304505" cy="2049693"/>
          </a:xfrm>
          <a:prstGeom prst="rect">
            <a:avLst/>
          </a:prstGeom>
        </p:spPr>
      </p:pic>
      <p:pic>
        <p:nvPicPr>
          <p:cNvPr id="14" name="Picture 13" descr="Screen Shot 2015-10-06 at 12.50.04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t="12155" r="8130" b="6274"/>
          <a:stretch/>
        </p:blipFill>
        <p:spPr>
          <a:xfrm>
            <a:off x="5809466" y="5416597"/>
            <a:ext cx="2822067" cy="1441403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1642143" y="2684841"/>
            <a:ext cx="715596" cy="58098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7057088" y="4956911"/>
            <a:ext cx="737461" cy="56328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40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intosh HD:Users:angelica:Desktop:Screen Shot 2015-06-23 at 12.21.56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2" y="428063"/>
            <a:ext cx="3902397" cy="308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Macintosh HD:Users:angelica:Desktop:Screen Shot 2015-06-23 at 14.38.39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592" y="133140"/>
            <a:ext cx="3697547" cy="258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angelica:Desktop:Screen Shot 2015-06-25 at 16.09.01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531" y="952175"/>
            <a:ext cx="3592558" cy="1518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Screen Shot 2015-10-08 at 18.18.48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79"/>
          <a:stretch/>
        </p:blipFill>
        <p:spPr>
          <a:xfrm>
            <a:off x="4135279" y="2165501"/>
            <a:ext cx="4749963" cy="4565231"/>
          </a:xfrm>
          <a:prstGeom prst="rect">
            <a:avLst/>
          </a:prstGeom>
        </p:spPr>
      </p:pic>
      <p:pic>
        <p:nvPicPr>
          <p:cNvPr id="7" name="Picture 6" descr="Macintosh HD:Users:angelica:Desktop:Screen Shot 2015-07-20 at 15.57.40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46" y="4632465"/>
            <a:ext cx="5264785" cy="176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Macintosh HD:Users:angelica:Desktop:Screen Shot 2015-06-23 at 15.27.53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998" y="2851319"/>
            <a:ext cx="3601590" cy="1559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1166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9-28 at 17.10.4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" r="9776"/>
          <a:stretch/>
        </p:blipFill>
        <p:spPr>
          <a:xfrm>
            <a:off x="4166796" y="2549785"/>
            <a:ext cx="4977203" cy="3582265"/>
          </a:xfrm>
          <a:prstGeom prst="rect">
            <a:avLst/>
          </a:prstGeom>
        </p:spPr>
      </p:pic>
      <p:pic>
        <p:nvPicPr>
          <p:cNvPr id="5" name="Picture Placeholder 4" descr="Screen Shot 2015-10-06 at 14.50.49.png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" b="267"/>
          <a:stretch>
            <a:fillRect/>
          </a:stretch>
        </p:blipFill>
        <p:spPr/>
      </p:pic>
      <p:pic>
        <p:nvPicPr>
          <p:cNvPr id="6" name="Picture 5" descr="tekupeko-p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9" y="-128062"/>
            <a:ext cx="1905000" cy="1727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46653" y="1424004"/>
            <a:ext cx="3788875" cy="8509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NFC Pedometer for Tekupeko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79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618049"/>
          </a:xfrm>
        </p:spPr>
        <p:txBody>
          <a:bodyPr/>
          <a:lstStyle/>
          <a:p>
            <a:r>
              <a:rPr lang="en-US" dirty="0" smtClean="0"/>
              <a:t>NFC </a:t>
            </a:r>
            <a:r>
              <a:rPr lang="en-US" dirty="0" smtClean="0"/>
              <a:t>Pedometer</a:t>
            </a:r>
            <a:endParaRPr lang="en-US" dirty="0"/>
          </a:p>
        </p:txBody>
      </p:sp>
      <p:pic>
        <p:nvPicPr>
          <p:cNvPr id="6" name="Picture 5" descr="ok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28" y="2324921"/>
            <a:ext cx="3658650" cy="3658650"/>
          </a:xfrm>
          <a:prstGeom prst="rect">
            <a:avLst/>
          </a:prstGeom>
        </p:spPr>
      </p:pic>
      <p:pic>
        <p:nvPicPr>
          <p:cNvPr id="7" name="Picture Placeholder 4" descr="OldManPhon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428"/>
          <a:stretch/>
        </p:blipFill>
        <p:spPr>
          <a:xfrm rot="21068552">
            <a:off x="5537800" y="2723647"/>
            <a:ext cx="2367828" cy="3074832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 rot="21042312">
            <a:off x="4249674" y="828127"/>
            <a:ext cx="4196060" cy="15866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But what about people without smartphones?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4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3930" y="964028"/>
            <a:ext cx="7716838" cy="723620"/>
          </a:xfrm>
        </p:spPr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7" name="Picture Placeholder 6" descr="surfac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720" b="-31720"/>
          <a:stretch>
            <a:fillRect/>
          </a:stretch>
        </p:blipFill>
        <p:spPr>
          <a:xfrm rot="153739">
            <a:off x="206677" y="3552038"/>
            <a:ext cx="4329113" cy="317817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277842" y="5687496"/>
            <a:ext cx="2074547" cy="1066450"/>
          </a:xfrm>
        </p:spPr>
        <p:txBody>
          <a:bodyPr/>
          <a:lstStyle/>
          <a:p>
            <a:r>
              <a:rPr lang="en-US" dirty="0" smtClean="0"/>
              <a:t>PC</a:t>
            </a:r>
          </a:p>
          <a:p>
            <a:r>
              <a:rPr lang="en-US" dirty="0" smtClean="0"/>
              <a:t>Windows Surface Pro 3</a:t>
            </a:r>
            <a:endParaRPr lang="en-US" dirty="0"/>
          </a:p>
        </p:txBody>
      </p:sp>
      <p:pic>
        <p:nvPicPr>
          <p:cNvPr id="16" name="Picture Placeholder 5" descr="Sony_RC-S380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4" r="24441"/>
          <a:stretch/>
        </p:blipFill>
        <p:spPr>
          <a:xfrm rot="153739">
            <a:off x="6289605" y="3570193"/>
            <a:ext cx="2268179" cy="3179763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</p:pic>
      <p:pic>
        <p:nvPicPr>
          <p:cNvPr id="11" name="Picture Placeholder 10" descr="Screen Shot 2015-10-06 at 12.50.04.png"/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2" t="10230" r="6642" b="6137"/>
          <a:stretch/>
        </p:blipFill>
        <p:spPr>
          <a:xfrm rot="21338992">
            <a:off x="2922038" y="2319638"/>
            <a:ext cx="3644501" cy="1881187"/>
          </a:xfrm>
        </p:spPr>
      </p:pic>
      <p:sp>
        <p:nvSpPr>
          <p:cNvPr id="17" name="Text Placeholder 2"/>
          <p:cNvSpPr txBox="1">
            <a:spLocks/>
          </p:cNvSpPr>
          <p:nvPr/>
        </p:nvSpPr>
        <p:spPr>
          <a:xfrm>
            <a:off x="6900519" y="2652514"/>
            <a:ext cx="2038898" cy="71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  <a:defRPr sz="1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NFC reader</a:t>
            </a:r>
          </a:p>
          <a:p>
            <a:r>
              <a:rPr lang="en-US" dirty="0" smtClean="0"/>
              <a:t>Sony RC-S380</a:t>
            </a:r>
            <a:endParaRPr lang="en-US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1033221" y="1835509"/>
            <a:ext cx="2142406" cy="993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  <a:defRPr sz="1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NFC Pedometer </a:t>
            </a:r>
          </a:p>
          <a:p>
            <a:r>
              <a:rPr lang="en-US" dirty="0" smtClean="0"/>
              <a:t>A&amp;D Medical UW-201NFC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04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/>
          <p:cNvGrpSpPr/>
          <p:nvPr/>
        </p:nvGrpSpPr>
        <p:grpSpPr>
          <a:xfrm>
            <a:off x="110869" y="437161"/>
            <a:ext cx="8822418" cy="6309959"/>
            <a:chOff x="0" y="437161"/>
            <a:chExt cx="8822418" cy="6309959"/>
          </a:xfrm>
        </p:grpSpPr>
        <p:grpSp>
          <p:nvGrpSpPr>
            <p:cNvPr id="30" name="Group 29"/>
            <p:cNvGrpSpPr/>
            <p:nvPr/>
          </p:nvGrpSpPr>
          <p:grpSpPr>
            <a:xfrm>
              <a:off x="5016666" y="2997868"/>
              <a:ext cx="774571" cy="936852"/>
              <a:chOff x="4312620" y="2014950"/>
              <a:chExt cx="774571" cy="936852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4411767" y="2292542"/>
                <a:ext cx="542872" cy="659260"/>
                <a:chOff x="4197564" y="2142595"/>
                <a:chExt cx="542872" cy="659260"/>
              </a:xfrm>
            </p:grpSpPr>
            <p:sp>
              <p:nvSpPr>
                <p:cNvPr id="8" name="Magnetic Disk 7"/>
                <p:cNvSpPr/>
                <p:nvPr/>
              </p:nvSpPr>
              <p:spPr>
                <a:xfrm>
                  <a:off x="4197564" y="2142595"/>
                  <a:ext cx="542872" cy="659260"/>
                </a:xfrm>
                <a:prstGeom prst="flowChartMagneticDisk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" name="Picture 17" descr="39062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6706" y="2339748"/>
                  <a:ext cx="462107" cy="462107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/>
              <p:cNvSpPr txBox="1"/>
              <p:nvPr/>
            </p:nvSpPr>
            <p:spPr>
              <a:xfrm>
                <a:off x="4312620" y="2014950"/>
                <a:ext cx="7745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GIT</a:t>
                </a:r>
              </a:p>
              <a:p>
                <a:pPr algn="ctr"/>
                <a:r>
                  <a:rPr lang="en-US" sz="1400" dirty="0" smtClean="0"/>
                  <a:t>Server</a:t>
                </a:r>
                <a:endParaRPr lang="en-US" sz="1400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0" y="629835"/>
              <a:ext cx="3249046" cy="3249046"/>
              <a:chOff x="0" y="1167804"/>
              <a:chExt cx="3249046" cy="3249046"/>
            </a:xfrm>
          </p:grpSpPr>
          <p:pic>
            <p:nvPicPr>
              <p:cNvPr id="20" name="Picture 19" descr="oku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167804"/>
                <a:ext cx="3249046" cy="3249046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407155" y="1645618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Pedometer</a:t>
                </a: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55106" y="2622172"/>
                <a:ext cx="1018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Reader</a:t>
                </a:r>
                <a:endParaRPr lang="en-US" dirty="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271779" y="4824285"/>
              <a:ext cx="3384184" cy="1541504"/>
              <a:chOff x="271779" y="4824285"/>
              <a:chExt cx="3384184" cy="1541504"/>
            </a:xfrm>
          </p:grpSpPr>
          <p:pic>
            <p:nvPicPr>
              <p:cNvPr id="19" name="Picture 18" descr="surface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155" y="4824285"/>
                <a:ext cx="3248808" cy="1459301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271779" y="5996457"/>
                <a:ext cx="992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PC app</a:t>
                </a:r>
                <a:endParaRPr lang="en-US" dirty="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3873491" y="437161"/>
              <a:ext cx="1511780" cy="2076639"/>
              <a:chOff x="7431725" y="4218132"/>
              <a:chExt cx="1511780" cy="2076639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7431725" y="4218132"/>
                <a:ext cx="1154588" cy="1618006"/>
                <a:chOff x="317717" y="4606183"/>
                <a:chExt cx="1154588" cy="1618006"/>
              </a:xfrm>
            </p:grpSpPr>
            <p:pic>
              <p:nvPicPr>
                <p:cNvPr id="14" name="Picture 13" descr="Android-phone.png"/>
                <p:cNvPicPr>
                  <a:picLocks noChangeAspect="1"/>
                </p:cNvPicPr>
                <p:nvPr/>
              </p:nvPicPr>
              <p:blipFill>
                <a:blip r:embed="rId6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1271" y="4853558"/>
                  <a:ext cx="701034" cy="1370631"/>
                </a:xfrm>
                <a:prstGeom prst="rect">
                  <a:avLst/>
                </a:prstGeom>
              </p:spPr>
            </p:pic>
            <p:pic>
              <p:nvPicPr>
                <p:cNvPr id="15" name="Picture 14" descr="tekupeko-pc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7717" y="4606183"/>
                  <a:ext cx="804071" cy="729025"/>
                </a:xfrm>
                <a:prstGeom prst="rect">
                  <a:avLst/>
                </a:prstGeom>
              </p:spPr>
            </p:pic>
          </p:grpSp>
          <p:sp>
            <p:nvSpPr>
              <p:cNvPr id="43" name="TextBox 42"/>
              <p:cNvSpPr txBox="1"/>
              <p:nvPr/>
            </p:nvSpPr>
            <p:spPr>
              <a:xfrm>
                <a:off x="7534495" y="5771551"/>
                <a:ext cx="14090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Android</a:t>
                </a:r>
              </a:p>
              <a:p>
                <a:pPr algn="ctr"/>
                <a:r>
                  <a:rPr lang="en-US" sz="1400" dirty="0" smtClean="0"/>
                  <a:t>Tekupeko app</a:t>
                </a:r>
                <a:endParaRPr lang="en-US" sz="1400" dirty="0"/>
              </a:p>
            </p:txBody>
          </p:sp>
        </p:grpSp>
        <p:cxnSp>
          <p:nvCxnSpPr>
            <p:cNvPr id="48" name="Elbow Connector 47"/>
            <p:cNvCxnSpPr>
              <a:stCxn id="14" idx="3"/>
              <a:endCxn id="6" idx="2"/>
            </p:cNvCxnSpPr>
            <p:nvPr/>
          </p:nvCxnSpPr>
          <p:spPr>
            <a:xfrm flipV="1">
              <a:off x="5028079" y="1368869"/>
              <a:ext cx="1843479" cy="983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/>
            <p:cNvGrpSpPr/>
            <p:nvPr/>
          </p:nvGrpSpPr>
          <p:grpSpPr>
            <a:xfrm>
              <a:off x="6404316" y="615351"/>
              <a:ext cx="2418102" cy="6131769"/>
              <a:chOff x="6404316" y="615351"/>
              <a:chExt cx="2418102" cy="6131769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6871558" y="615351"/>
                <a:ext cx="1616646" cy="1525343"/>
                <a:chOff x="6871558" y="615351"/>
                <a:chExt cx="1616646" cy="1525343"/>
              </a:xfrm>
            </p:grpSpPr>
            <p:sp>
              <p:nvSpPr>
                <p:cNvPr id="6" name="Magnetic Disk 5"/>
                <p:cNvSpPr/>
                <p:nvPr/>
              </p:nvSpPr>
              <p:spPr>
                <a:xfrm>
                  <a:off x="6871558" y="615351"/>
                  <a:ext cx="1616646" cy="1507036"/>
                </a:xfrm>
                <a:prstGeom prst="flowChartMagneticDisk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/>
                    <a:t>Django</a:t>
                  </a:r>
                  <a:endParaRPr lang="en-US" dirty="0" smtClean="0"/>
                </a:p>
                <a:p>
                  <a:pPr algn="ctr"/>
                  <a:r>
                    <a:rPr lang="en-US" dirty="0" smtClean="0"/>
                    <a:t> </a:t>
                  </a:r>
                </a:p>
                <a:p>
                  <a:pPr algn="ctr"/>
                  <a:r>
                    <a:rPr lang="en-US" dirty="0" smtClean="0"/>
                    <a:t>Tekupeko server</a:t>
                  </a:r>
                </a:p>
                <a:p>
                  <a:pPr algn="ctr"/>
                  <a:endParaRPr lang="en-US" dirty="0"/>
                </a:p>
                <a:p>
                  <a:pPr algn="ctr"/>
                  <a:endParaRPr lang="en-US" dirty="0"/>
                </a:p>
              </p:txBody>
            </p:sp>
            <p:pic>
              <p:nvPicPr>
                <p:cNvPr id="17" name="Picture 16" descr="tekupeko-pc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8659" y="1705012"/>
                  <a:ext cx="492094" cy="435682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/>
              <p:cNvGrpSpPr/>
              <p:nvPr/>
            </p:nvGrpSpPr>
            <p:grpSpPr>
              <a:xfrm>
                <a:off x="7318137" y="3858966"/>
                <a:ext cx="774571" cy="811878"/>
                <a:chOff x="6387808" y="4127965"/>
                <a:chExt cx="774571" cy="811878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6485163" y="4261193"/>
                  <a:ext cx="562260" cy="678650"/>
                  <a:chOff x="2972348" y="3722880"/>
                  <a:chExt cx="562260" cy="678650"/>
                </a:xfrm>
              </p:grpSpPr>
              <p:sp>
                <p:nvSpPr>
                  <p:cNvPr id="7" name="Magnetic Disk 6"/>
                  <p:cNvSpPr/>
                  <p:nvPr/>
                </p:nvSpPr>
                <p:spPr>
                  <a:xfrm>
                    <a:off x="2972348" y="3722880"/>
                    <a:ext cx="562260" cy="678650"/>
                  </a:xfrm>
                  <a:prstGeom prst="flowChartMagneticDisk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6" name="Picture 15" descr="Moves_App_Large_Icon.png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59595" y="4007993"/>
                    <a:ext cx="381825" cy="38182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" name="TextBox 27"/>
                <p:cNvSpPr txBox="1"/>
                <p:nvPr/>
              </p:nvSpPr>
              <p:spPr>
                <a:xfrm>
                  <a:off x="6387808" y="4127965"/>
                  <a:ext cx="77457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Moves </a:t>
                  </a:r>
                </a:p>
                <a:p>
                  <a:pPr algn="ctr"/>
                  <a:r>
                    <a:rPr lang="en-US" sz="1400" dirty="0" smtClean="0"/>
                    <a:t>Server</a:t>
                  </a:r>
                  <a:endParaRPr lang="en-US" sz="1400" dirty="0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6404316" y="5205056"/>
                <a:ext cx="934483" cy="1451291"/>
                <a:chOff x="6775094" y="4953056"/>
                <a:chExt cx="934483" cy="1451291"/>
              </a:xfrm>
            </p:grpSpPr>
            <p:pic>
              <p:nvPicPr>
                <p:cNvPr id="10" name="Picture 9" descr="iPhone.png"/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094" y="5202168"/>
                  <a:ext cx="702874" cy="1202179"/>
                </a:xfrm>
                <a:prstGeom prst="rect">
                  <a:avLst/>
                </a:prstGeom>
              </p:spPr>
            </p:pic>
            <p:pic>
              <p:nvPicPr>
                <p:cNvPr id="12" name="Picture 11" descr="Moves_App_Large_Icon.png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1354" y="4953056"/>
                  <a:ext cx="498223" cy="498223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7986513" y="5197729"/>
                <a:ext cx="835905" cy="1549391"/>
                <a:chOff x="3621855" y="4615878"/>
                <a:chExt cx="835905" cy="1608311"/>
              </a:xfrm>
            </p:grpSpPr>
            <p:pic>
              <p:nvPicPr>
                <p:cNvPr id="9" name="Picture 8" descr="Android-phone.png"/>
                <p:cNvPicPr>
                  <a:picLocks noChangeAspect="1"/>
                </p:cNvPicPr>
                <p:nvPr/>
              </p:nvPicPr>
              <p:blipFill>
                <a:blip r:embed="rId6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6726" y="4853558"/>
                  <a:ext cx="701034" cy="1370631"/>
                </a:xfrm>
                <a:prstGeom prst="rect">
                  <a:avLst/>
                </a:prstGeom>
              </p:spPr>
            </p:pic>
            <p:pic>
              <p:nvPicPr>
                <p:cNvPr id="11" name="Picture 10" descr="Moves_App_Large_Icon.png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1855" y="4615878"/>
                  <a:ext cx="498223" cy="498223"/>
                </a:xfrm>
                <a:prstGeom prst="rect">
                  <a:avLst/>
                </a:prstGeom>
              </p:spPr>
            </p:pic>
          </p:grpSp>
          <p:sp>
            <p:nvSpPr>
              <p:cNvPr id="46" name="Alternate Process 45"/>
              <p:cNvSpPr/>
              <p:nvPr/>
            </p:nvSpPr>
            <p:spPr>
              <a:xfrm>
                <a:off x="7249766" y="2641958"/>
                <a:ext cx="910037" cy="727677"/>
              </a:xfrm>
              <a:prstGeom prst="flowChartAlternateProces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Moves Relay App</a:t>
                </a:r>
                <a:endParaRPr lang="en-US" sz="1400" dirty="0"/>
              </a:p>
            </p:txBody>
          </p:sp>
          <p:cxnSp>
            <p:nvCxnSpPr>
              <p:cNvPr id="45" name="Elbow Connector 44"/>
              <p:cNvCxnSpPr>
                <a:stCxn id="46" idx="0"/>
                <a:endCxn id="17" idx="2"/>
              </p:cNvCxnSpPr>
              <p:nvPr/>
            </p:nvCxnSpPr>
            <p:spPr>
              <a:xfrm rot="16200000" flipV="1">
                <a:off x="7449114" y="2386286"/>
                <a:ext cx="501264" cy="10079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Elbow Connector 56"/>
              <p:cNvCxnSpPr>
                <a:endCxn id="46" idx="2"/>
              </p:cNvCxnSpPr>
              <p:nvPr/>
            </p:nvCxnSpPr>
            <p:spPr>
              <a:xfrm rot="16200000" flipV="1">
                <a:off x="7393826" y="3680595"/>
                <a:ext cx="622559" cy="64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Elbow Connector 59"/>
              <p:cNvCxnSpPr>
                <a:stCxn id="12" idx="0"/>
                <a:endCxn id="16" idx="2"/>
              </p:cNvCxnSpPr>
              <p:nvPr/>
            </p:nvCxnSpPr>
            <p:spPr>
              <a:xfrm rot="5400000" flipH="1" flipV="1">
                <a:off x="7118708" y="4630112"/>
                <a:ext cx="545924" cy="603964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/>
              <p:cNvCxnSpPr>
                <a:stCxn id="11" idx="0"/>
                <a:endCxn id="7" idx="3"/>
              </p:cNvCxnSpPr>
              <p:nvPr/>
            </p:nvCxnSpPr>
            <p:spPr>
              <a:xfrm rot="16200000" flipV="1">
                <a:off x="7702682" y="4664785"/>
                <a:ext cx="526885" cy="539003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Elbow Connector 68"/>
              <p:cNvCxnSpPr>
                <a:endCxn id="10" idx="0"/>
              </p:cNvCxnSpPr>
              <p:nvPr/>
            </p:nvCxnSpPr>
            <p:spPr>
              <a:xfrm rot="5400000">
                <a:off x="5231973" y="3578950"/>
                <a:ext cx="3398999" cy="351437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/>
              <p:cNvCxnSpPr/>
              <p:nvPr/>
            </p:nvCxnSpPr>
            <p:spPr>
              <a:xfrm rot="16200000" flipH="1">
                <a:off x="6737083" y="3553710"/>
                <a:ext cx="3399001" cy="401914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Elbow Connector 90"/>
            <p:cNvCxnSpPr/>
            <p:nvPr/>
          </p:nvCxnSpPr>
          <p:spPr>
            <a:xfrm rot="5400000" flipH="1" flipV="1">
              <a:off x="5327699" y="1762584"/>
              <a:ext cx="1570448" cy="1455305"/>
            </a:xfrm>
            <a:prstGeom prst="bentConnector3">
              <a:avLst>
                <a:gd name="adj1" fmla="val 9942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>
              <a:endCxn id="18" idx="1"/>
            </p:cNvCxnSpPr>
            <p:nvPr/>
          </p:nvCxnSpPr>
          <p:spPr>
            <a:xfrm flipV="1">
              <a:off x="2257653" y="3703667"/>
              <a:ext cx="2887302" cy="1586549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3268485" y="3977335"/>
              <a:ext cx="774956" cy="1312881"/>
              <a:chOff x="3268485" y="3557129"/>
              <a:chExt cx="774956" cy="1312881"/>
            </a:xfrm>
          </p:grpSpPr>
          <p:pic>
            <p:nvPicPr>
              <p:cNvPr id="27" name="Picture 26" descr="yml-1182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68485" y="3557129"/>
                <a:ext cx="774956" cy="774956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3358638" y="4346790"/>
                <a:ext cx="6848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YAML </a:t>
                </a:r>
              </a:p>
              <a:p>
                <a:pPr algn="ctr"/>
                <a:r>
                  <a:rPr lang="en-US" sz="1400" dirty="0" smtClean="0"/>
                  <a:t>File</a:t>
                </a:r>
                <a:endParaRPr lang="en-US" sz="1400" dirty="0"/>
              </a:p>
            </p:txBody>
          </p:sp>
        </p:grpSp>
        <p:cxnSp>
          <p:nvCxnSpPr>
            <p:cNvPr id="97" name="Elbow Connector 96"/>
            <p:cNvCxnSpPr/>
            <p:nvPr/>
          </p:nvCxnSpPr>
          <p:spPr>
            <a:xfrm rot="5400000">
              <a:off x="1105534" y="4216416"/>
              <a:ext cx="1215737" cy="1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813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design</a:t>
            </a:r>
            <a:endParaRPr lang="en-US" dirty="0"/>
          </a:p>
        </p:txBody>
      </p:sp>
      <p:pic>
        <p:nvPicPr>
          <p:cNvPr id="36" name="Picture 35" descr="Screen Shot 2015-10-08 at 17.50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26" y="2435186"/>
            <a:ext cx="6361070" cy="44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5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2788" y="3012142"/>
            <a:ext cx="6247349" cy="338865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Python 2.7 &amp; C (Programing language)</a:t>
            </a:r>
          </a:p>
          <a:p>
            <a:r>
              <a:rPr lang="en-US" dirty="0" smtClean="0"/>
              <a:t>NFCPY Library for Python and NFC (open source)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(Version Control System) </a:t>
            </a:r>
            <a:r>
              <a:rPr lang="en-US" dirty="0" err="1" smtClean="0"/>
              <a:t>Github</a:t>
            </a:r>
            <a:r>
              <a:rPr lang="en-US" dirty="0" smtClean="0"/>
              <a:t> server (testing)</a:t>
            </a:r>
          </a:p>
          <a:p>
            <a:r>
              <a:rPr lang="en-US" dirty="0" smtClean="0"/>
              <a:t>Sony NFC Port Software (Driver for RC-S380 freeware)</a:t>
            </a:r>
          </a:p>
          <a:p>
            <a:r>
              <a:rPr lang="en-US" dirty="0" smtClean="0"/>
              <a:t>Sony SDK for NFC Starter Kit (freeware)</a:t>
            </a:r>
          </a:p>
          <a:p>
            <a:r>
              <a:rPr lang="en-US" dirty="0" smtClean="0"/>
              <a:t>Sony NFC Healthcare Library (request and registration to use )</a:t>
            </a:r>
            <a:endParaRPr lang="en-US" dirty="0"/>
          </a:p>
        </p:txBody>
      </p:sp>
      <p:pic>
        <p:nvPicPr>
          <p:cNvPr id="6" name="Picture 5" descr="python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963" y="3088250"/>
            <a:ext cx="2732190" cy="772550"/>
          </a:xfrm>
          <a:prstGeom prst="rect">
            <a:avLst/>
          </a:prstGeom>
        </p:spPr>
      </p:pic>
      <p:pic>
        <p:nvPicPr>
          <p:cNvPr id="7" name="Picture 6" descr="nfcpy-logo-64x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498" y="4012662"/>
            <a:ext cx="1065630" cy="1065630"/>
          </a:xfrm>
          <a:prstGeom prst="rect">
            <a:avLst/>
          </a:prstGeom>
        </p:spPr>
      </p:pic>
      <p:pic>
        <p:nvPicPr>
          <p:cNvPr id="8" name="Picture 7" descr="Git-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81" y="5950340"/>
            <a:ext cx="1735000" cy="725230"/>
          </a:xfrm>
          <a:prstGeom prst="rect">
            <a:avLst/>
          </a:prstGeom>
        </p:spPr>
      </p:pic>
      <p:pic>
        <p:nvPicPr>
          <p:cNvPr id="9" name="Picture 8" descr="h1_sonylogo_x2.gi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3" t="25946" r="12956" b="30811"/>
          <a:stretch/>
        </p:blipFill>
        <p:spPr>
          <a:xfrm>
            <a:off x="4598886" y="5950340"/>
            <a:ext cx="1946077" cy="512079"/>
          </a:xfrm>
          <a:prstGeom prst="rect">
            <a:avLst/>
          </a:prstGeom>
        </p:spPr>
      </p:pic>
      <p:pic>
        <p:nvPicPr>
          <p:cNvPr id="2" name="Picture 1" descr="3906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825" y="5526020"/>
            <a:ext cx="1172099" cy="117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7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cintosh HD:Users:angelica:Desktop:Screen Shot 2015-07-20 at 16.16.3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43" y="399780"/>
            <a:ext cx="526478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Macintosh HD:Users:angelica:Desktop:Screen Shot 2015-07-20 at 16.13.1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61" y="1556717"/>
            <a:ext cx="5356832" cy="530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 Shot 2015-09-11 at 12.39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35" y="1429052"/>
            <a:ext cx="3876302" cy="4679680"/>
          </a:xfrm>
          <a:prstGeom prst="rect">
            <a:avLst/>
          </a:prstGeom>
        </p:spPr>
      </p:pic>
      <p:pic>
        <p:nvPicPr>
          <p:cNvPr id="6" name="Picture 5" descr="Screen Shot 2015-09-11 at 12.39.3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889" y="521121"/>
            <a:ext cx="3747876" cy="1803711"/>
          </a:xfrm>
          <a:prstGeom prst="rect">
            <a:avLst/>
          </a:prstGeom>
        </p:spPr>
      </p:pic>
      <p:pic>
        <p:nvPicPr>
          <p:cNvPr id="7" name="Picture 6" descr="Screen Shot 2015-10-08 at 17.50.1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71"/>
          <a:stretch/>
        </p:blipFill>
        <p:spPr>
          <a:xfrm>
            <a:off x="1392984" y="5565262"/>
            <a:ext cx="6361070" cy="12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58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ky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1454</TotalTime>
  <Words>1023</Words>
  <Application>Microsoft Macintosh PowerPoint</Application>
  <PresentationFormat>On-screen Show (4:3)</PresentationFormat>
  <Paragraphs>121</Paragraphs>
  <Slides>29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Sky</vt:lpstr>
      <vt:lpstr>NFC Pedometer &amp; Location Based Social Game for Tourists</vt:lpstr>
      <vt:lpstr>NFC Pedometer</vt:lpstr>
      <vt:lpstr>PowerPoint Presentation</vt:lpstr>
      <vt:lpstr>NFC Pedometer</vt:lpstr>
      <vt:lpstr>Hardware</vt:lpstr>
      <vt:lpstr>PowerPoint Presentation</vt:lpstr>
      <vt:lpstr>General design</vt:lpstr>
      <vt:lpstr>Programing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</vt:lpstr>
      <vt:lpstr>PowerPoint Presentation</vt:lpstr>
      <vt:lpstr>PowerPoint Presentation</vt:lpstr>
      <vt:lpstr>Why?</vt:lpstr>
      <vt:lpstr>Design &amp;Technology </vt:lpstr>
      <vt:lpstr>PowerPoint Presentation</vt:lpstr>
      <vt:lpstr>PowerPoint Presentation</vt:lpstr>
      <vt:lpstr>PowerPoint Presentation</vt:lpstr>
      <vt:lpstr>PowerPoint Presentation</vt:lpstr>
      <vt:lpstr>Future work</vt:lpstr>
      <vt:lpstr>Thank you!!!</vt:lpstr>
      <vt:lpstr>NFC</vt:lpstr>
      <vt:lpstr>NFC Tags</vt:lpstr>
      <vt:lpstr>Sony FeliCa  &amp; PaSoRi</vt:lpstr>
      <vt:lpstr>PowerPoint Presentation</vt:lpstr>
      <vt:lpstr>PowerPoint Presentation</vt:lpstr>
    </vt:vector>
  </TitlesOfParts>
  <Company>Ritsumeikan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NFC Pedometer &amp; Location Based Game</dc:title>
  <dc:creator>Angelica Nakayama</dc:creator>
  <cp:lastModifiedBy>Angelica Nakayama</cp:lastModifiedBy>
  <cp:revision>132</cp:revision>
  <dcterms:created xsi:type="dcterms:W3CDTF">2015-10-06T05:30:05Z</dcterms:created>
  <dcterms:modified xsi:type="dcterms:W3CDTF">2015-10-12T08:27:55Z</dcterms:modified>
</cp:coreProperties>
</file>